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30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FF98E9-B928-4C5A-B78A-6780C715C702}" type="datetimeFigureOut">
              <a:rPr lang="en-AU" smtClean="0"/>
              <a:t>20/08/2019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B6E50B-DF55-4E6E-8D4E-8F625E609734}" type="slidenum">
              <a:rPr lang="en-AU" smtClean="0"/>
              <a:t>‹#›</a:t>
            </a:fld>
            <a:endParaRPr lang="en-AU"/>
          </a:p>
        </p:txBody>
      </p:sp>
    </p:spTree>
    <p:extLst>
      <p:ext uri="{BB962C8B-B14F-4D97-AF65-F5344CB8AC3E}">
        <p14:creationId xmlns:p14="http://schemas.microsoft.com/office/powerpoint/2010/main" val="153287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F98E9-B928-4C5A-B78A-6780C715C702}" type="datetimeFigureOut">
              <a:rPr lang="en-AU" smtClean="0"/>
              <a:t>20/08/2019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B6E50B-DF55-4E6E-8D4E-8F625E609734}" type="slidenum">
              <a:rPr lang="en-AU" smtClean="0"/>
              <a:t>‹#›</a:t>
            </a:fld>
            <a:endParaRPr lang="en-AU"/>
          </a:p>
        </p:txBody>
      </p:sp>
    </p:spTree>
    <p:extLst>
      <p:ext uri="{BB962C8B-B14F-4D97-AF65-F5344CB8AC3E}">
        <p14:creationId xmlns:p14="http://schemas.microsoft.com/office/powerpoint/2010/main" val="73430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F98E9-B928-4C5A-B78A-6780C715C702}" type="datetimeFigureOut">
              <a:rPr lang="en-AU" smtClean="0"/>
              <a:t>20/08/2019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B6E50B-DF55-4E6E-8D4E-8F625E609734}" type="slidenum">
              <a:rPr lang="en-AU" smtClean="0"/>
              <a:t>‹#›</a:t>
            </a:fld>
            <a:endParaRPr lang="en-AU"/>
          </a:p>
        </p:txBody>
      </p:sp>
    </p:spTree>
    <p:extLst>
      <p:ext uri="{BB962C8B-B14F-4D97-AF65-F5344CB8AC3E}">
        <p14:creationId xmlns:p14="http://schemas.microsoft.com/office/powerpoint/2010/main" val="49773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F98E9-B928-4C5A-B78A-6780C715C702}" type="datetimeFigureOut">
              <a:rPr lang="en-AU" smtClean="0"/>
              <a:t>20/08/2019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B6E50B-DF55-4E6E-8D4E-8F625E609734}" type="slidenum">
              <a:rPr lang="en-AU" smtClean="0"/>
              <a:t>‹#›</a:t>
            </a:fld>
            <a:endParaRPr lang="en-AU"/>
          </a:p>
        </p:txBody>
      </p:sp>
    </p:spTree>
    <p:extLst>
      <p:ext uri="{BB962C8B-B14F-4D97-AF65-F5344CB8AC3E}">
        <p14:creationId xmlns:p14="http://schemas.microsoft.com/office/powerpoint/2010/main" val="331826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F98E9-B928-4C5A-B78A-6780C715C702}" type="datetimeFigureOut">
              <a:rPr lang="en-AU" smtClean="0"/>
              <a:t>20/08/2019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B6E50B-DF55-4E6E-8D4E-8F625E609734}" type="slidenum">
              <a:rPr lang="en-AU" smtClean="0"/>
              <a:t>‹#›</a:t>
            </a:fld>
            <a:endParaRPr lang="en-AU"/>
          </a:p>
        </p:txBody>
      </p:sp>
    </p:spTree>
    <p:extLst>
      <p:ext uri="{BB962C8B-B14F-4D97-AF65-F5344CB8AC3E}">
        <p14:creationId xmlns:p14="http://schemas.microsoft.com/office/powerpoint/2010/main" val="364601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FF98E9-B928-4C5A-B78A-6780C715C702}" type="datetimeFigureOut">
              <a:rPr lang="en-AU" smtClean="0"/>
              <a:t>20/08/2019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B6E50B-DF55-4E6E-8D4E-8F625E609734}" type="slidenum">
              <a:rPr lang="en-AU" smtClean="0"/>
              <a:t>‹#›</a:t>
            </a:fld>
            <a:endParaRPr lang="en-AU"/>
          </a:p>
        </p:txBody>
      </p:sp>
    </p:spTree>
    <p:extLst>
      <p:ext uri="{BB962C8B-B14F-4D97-AF65-F5344CB8AC3E}">
        <p14:creationId xmlns:p14="http://schemas.microsoft.com/office/powerpoint/2010/main" val="49838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FF98E9-B928-4C5A-B78A-6780C715C702}" type="datetimeFigureOut">
              <a:rPr lang="en-AU" smtClean="0"/>
              <a:t>20/08/2019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B6E50B-DF55-4E6E-8D4E-8F625E609734}" type="slidenum">
              <a:rPr lang="en-AU" smtClean="0"/>
              <a:t>‹#›</a:t>
            </a:fld>
            <a:endParaRPr lang="en-AU"/>
          </a:p>
        </p:txBody>
      </p:sp>
    </p:spTree>
    <p:extLst>
      <p:ext uri="{BB962C8B-B14F-4D97-AF65-F5344CB8AC3E}">
        <p14:creationId xmlns:p14="http://schemas.microsoft.com/office/powerpoint/2010/main" val="86000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FF98E9-B928-4C5A-B78A-6780C715C702}" type="datetimeFigureOut">
              <a:rPr lang="en-AU" smtClean="0"/>
              <a:t>20/08/2019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B6E50B-DF55-4E6E-8D4E-8F625E609734}" type="slidenum">
              <a:rPr lang="en-AU" smtClean="0"/>
              <a:t>‹#›</a:t>
            </a:fld>
            <a:endParaRPr lang="en-AU"/>
          </a:p>
        </p:txBody>
      </p:sp>
    </p:spTree>
    <p:extLst>
      <p:ext uri="{BB962C8B-B14F-4D97-AF65-F5344CB8AC3E}">
        <p14:creationId xmlns:p14="http://schemas.microsoft.com/office/powerpoint/2010/main" val="260672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F98E9-B928-4C5A-B78A-6780C715C702}" type="datetimeFigureOut">
              <a:rPr lang="en-AU" smtClean="0"/>
              <a:t>20/08/2019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B6E50B-DF55-4E6E-8D4E-8F625E609734}" type="slidenum">
              <a:rPr lang="en-AU" smtClean="0"/>
              <a:t>‹#›</a:t>
            </a:fld>
            <a:endParaRPr lang="en-AU"/>
          </a:p>
        </p:txBody>
      </p:sp>
    </p:spTree>
    <p:extLst>
      <p:ext uri="{BB962C8B-B14F-4D97-AF65-F5344CB8AC3E}">
        <p14:creationId xmlns:p14="http://schemas.microsoft.com/office/powerpoint/2010/main" val="387219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2FF98E9-B928-4C5A-B78A-6780C715C702}" type="datetimeFigureOut">
              <a:rPr lang="en-AU" smtClean="0"/>
              <a:t>20/08/2019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B6E50B-DF55-4E6E-8D4E-8F625E609734}" type="slidenum">
              <a:rPr lang="en-AU" smtClean="0"/>
              <a:t>‹#›</a:t>
            </a:fld>
            <a:endParaRPr lang="en-AU"/>
          </a:p>
        </p:txBody>
      </p:sp>
    </p:spTree>
    <p:extLst>
      <p:ext uri="{BB962C8B-B14F-4D97-AF65-F5344CB8AC3E}">
        <p14:creationId xmlns:p14="http://schemas.microsoft.com/office/powerpoint/2010/main" val="73845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2FF98E9-B928-4C5A-B78A-6780C715C702}" type="datetimeFigureOut">
              <a:rPr lang="en-AU" smtClean="0"/>
              <a:t>20/08/2019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B6E50B-DF55-4E6E-8D4E-8F625E609734}" type="slidenum">
              <a:rPr lang="en-AU" smtClean="0"/>
              <a:t>‹#›</a:t>
            </a:fld>
            <a:endParaRPr lang="en-AU"/>
          </a:p>
        </p:txBody>
      </p:sp>
    </p:spTree>
    <p:extLst>
      <p:ext uri="{BB962C8B-B14F-4D97-AF65-F5344CB8AC3E}">
        <p14:creationId xmlns:p14="http://schemas.microsoft.com/office/powerpoint/2010/main" val="26456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2FF98E9-B928-4C5A-B78A-6780C715C702}" type="datetimeFigureOut">
              <a:rPr lang="en-AU" smtClean="0"/>
              <a:t>20/08/2019</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CB6E50B-DF55-4E6E-8D4E-8F625E609734}" type="slidenum">
              <a:rPr lang="en-AU" smtClean="0"/>
              <a:t>‹#›</a:t>
            </a:fld>
            <a:endParaRPr lang="en-AU"/>
          </a:p>
        </p:txBody>
      </p:sp>
    </p:spTree>
    <p:extLst>
      <p:ext uri="{BB962C8B-B14F-4D97-AF65-F5344CB8AC3E}">
        <p14:creationId xmlns:p14="http://schemas.microsoft.com/office/powerpoint/2010/main" val="2070757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53C4-A8F2-4FB4-8F47-2CFDC0818916}"/>
              </a:ext>
            </a:extLst>
          </p:cNvPr>
          <p:cNvSpPr>
            <a:spLocks noGrp="1"/>
          </p:cNvSpPr>
          <p:nvPr>
            <p:ph type="ctrTitle"/>
          </p:nvPr>
        </p:nvSpPr>
        <p:spPr>
          <a:xfrm>
            <a:off x="514348" y="1654902"/>
            <a:ext cx="5829300" cy="2657856"/>
          </a:xfrm>
        </p:spPr>
        <p:txBody>
          <a:bodyPr>
            <a:noAutofit/>
          </a:bodyPr>
          <a:lstStyle/>
          <a:p>
            <a:pPr>
              <a:lnSpc>
                <a:spcPct val="120000"/>
              </a:lnSpc>
            </a:pPr>
            <a:r>
              <a:rPr lang="en-AU" sz="1300" dirty="0">
                <a:latin typeface="Gill Sans Nova" panose="020B0602020104020203" pitchFamily="34" charset="0"/>
              </a:rPr>
              <a:t>In the days of the musketeers a feather was added to the cap to symbolise an enemy slain or a great victory in battle.  These days the phrase has a far more peaceful interpretation and stands for an achievement worthy of recognition.</a:t>
            </a:r>
            <a:br>
              <a:rPr lang="en-AU" sz="1300" dirty="0">
                <a:latin typeface="Gill Sans Nova" panose="020B0602020104020203" pitchFamily="34" charset="0"/>
              </a:rPr>
            </a:br>
            <a:br>
              <a:rPr lang="en-AU" sz="1300" dirty="0">
                <a:latin typeface="Gill Sans Nova" panose="020B0602020104020203" pitchFamily="34" charset="0"/>
              </a:rPr>
            </a:br>
            <a:r>
              <a:rPr lang="en-AU" sz="1300" dirty="0">
                <a:latin typeface="Gill Sans Nova" panose="020B0602020104020203" pitchFamily="34" charset="0"/>
              </a:rPr>
              <a:t>This range is indeed a feather in our cap.  We challenged ourselves to create a series of wines in the classic styles of South Australia, yet tailored to everyday enjoyment.  Hand-selected from premium vineyards around Adelaide’s </a:t>
            </a:r>
            <a:r>
              <a:rPr lang="en-AU" sz="1300" dirty="0" err="1">
                <a:latin typeface="Gill Sans Nova" panose="020B0602020104020203" pitchFamily="34" charset="0"/>
              </a:rPr>
              <a:t>Fleurieu</a:t>
            </a:r>
            <a:r>
              <a:rPr lang="en-AU" sz="1300" dirty="0">
                <a:latin typeface="Gill Sans Nova" panose="020B0602020104020203" pitchFamily="34" charset="0"/>
              </a:rPr>
              <a:t> Peninsula and Adelaide Hills, we have striven to create wines with great elegance, structure and style that deliver simply great drinkability.</a:t>
            </a:r>
            <a:br>
              <a:rPr lang="en-AU" sz="1300" i="1" spc="300" dirty="0">
                <a:latin typeface="Gill Sans Nova" panose="020B0602020104020203" pitchFamily="34" charset="0"/>
              </a:rPr>
            </a:br>
            <a:endParaRPr lang="en-AU" sz="1300" i="1" spc="300" dirty="0">
              <a:latin typeface="Gill Sans Nova" panose="020B0602020104020203" pitchFamily="34" charset="0"/>
            </a:endParaRPr>
          </a:p>
        </p:txBody>
      </p:sp>
      <p:pic>
        <p:nvPicPr>
          <p:cNvPr id="4" name="Picture 3">
            <a:extLst>
              <a:ext uri="{FF2B5EF4-FFF2-40B4-BE49-F238E27FC236}">
                <a16:creationId xmlns:a16="http://schemas.microsoft.com/office/drawing/2014/main" id="{ECA3D7D7-88E8-4745-AF4D-9FFF0625775E}"/>
              </a:ext>
            </a:extLst>
          </p:cNvPr>
          <p:cNvPicPr>
            <a:picLocks noChangeAspect="1"/>
          </p:cNvPicPr>
          <p:nvPr/>
        </p:nvPicPr>
        <p:blipFill rotWithShape="1">
          <a:blip r:embed="rId2"/>
          <a:srcRect l="10666" t="20275" r="10933" b="19144"/>
          <a:stretch/>
        </p:blipFill>
        <p:spPr>
          <a:xfrm>
            <a:off x="2056943" y="195072"/>
            <a:ext cx="2744111" cy="1499616"/>
          </a:xfrm>
          <a:prstGeom prst="rect">
            <a:avLst/>
          </a:prstGeom>
        </p:spPr>
      </p:pic>
      <p:pic>
        <p:nvPicPr>
          <p:cNvPr id="5" name="Picture 4">
            <a:extLst>
              <a:ext uri="{FF2B5EF4-FFF2-40B4-BE49-F238E27FC236}">
                <a16:creationId xmlns:a16="http://schemas.microsoft.com/office/drawing/2014/main" id="{6BC0446F-3EF9-4DA3-816E-32D61B921B6D}"/>
              </a:ext>
            </a:extLst>
          </p:cNvPr>
          <p:cNvPicPr>
            <a:picLocks noChangeAspect="1"/>
          </p:cNvPicPr>
          <p:nvPr/>
        </p:nvPicPr>
        <p:blipFill>
          <a:blip r:embed="rId3"/>
          <a:stretch>
            <a:fillRect/>
          </a:stretch>
        </p:blipFill>
        <p:spPr>
          <a:xfrm>
            <a:off x="648460" y="4445168"/>
            <a:ext cx="1160181" cy="4748697"/>
          </a:xfrm>
          <a:prstGeom prst="rect">
            <a:avLst/>
          </a:prstGeom>
        </p:spPr>
      </p:pic>
      <p:sp>
        <p:nvSpPr>
          <p:cNvPr id="3" name="TextBox 2">
            <a:extLst>
              <a:ext uri="{FF2B5EF4-FFF2-40B4-BE49-F238E27FC236}">
                <a16:creationId xmlns:a16="http://schemas.microsoft.com/office/drawing/2014/main" id="{3D504F74-3846-47A3-BB55-84C5C1D8B82D}"/>
              </a:ext>
            </a:extLst>
          </p:cNvPr>
          <p:cNvSpPr txBox="1"/>
          <p:nvPr/>
        </p:nvSpPr>
        <p:spPr>
          <a:xfrm>
            <a:off x="2056943" y="4445168"/>
            <a:ext cx="4152597" cy="4647426"/>
          </a:xfrm>
          <a:prstGeom prst="rect">
            <a:avLst/>
          </a:prstGeom>
          <a:noFill/>
        </p:spPr>
        <p:txBody>
          <a:bodyPr wrap="square" rtlCol="0">
            <a:spAutoFit/>
          </a:bodyPr>
          <a:lstStyle/>
          <a:p>
            <a:pPr algn="r"/>
            <a:r>
              <a:rPr lang="en-AU" sz="1200" spc="300" dirty="0">
                <a:latin typeface="League Spartan" panose="00000800000000000000" pitchFamily="50" charset="0"/>
              </a:rPr>
              <a:t>SAUVIGNON BLANC 2018</a:t>
            </a:r>
          </a:p>
          <a:p>
            <a:pPr algn="r"/>
            <a:endParaRPr lang="en-AU" sz="1200" spc="600" dirty="0">
              <a:latin typeface="League Spartan" panose="00000800000000000000" pitchFamily="50" charset="0"/>
            </a:endParaRPr>
          </a:p>
          <a:p>
            <a:pPr algn="r"/>
            <a:r>
              <a:rPr lang="en-AU" sz="1300" b="1" dirty="0">
                <a:latin typeface="Gill Sans Nova" panose="020B0602020104020203" pitchFamily="34" charset="0"/>
              </a:rPr>
              <a:t>Tasting Note</a:t>
            </a:r>
          </a:p>
          <a:p>
            <a:pPr algn="r"/>
            <a:r>
              <a:rPr lang="en-AU" sz="1300" dirty="0">
                <a:latin typeface="Gill Sans Nova" panose="020B0602020104020203" pitchFamily="34" charset="0"/>
              </a:rPr>
              <a:t>This elegant Sauvignon Blanc hails from a single vineyard site in the beautiful Adelaide Hills. It is powerfully fragrant, with citrus and crisp tropical fruit aromas, underpinned with delicate grassy and herbaceous notes. Enjoy well chilled with or without food, but ideally with sunshine!</a:t>
            </a:r>
          </a:p>
          <a:p>
            <a:pPr algn="r"/>
            <a:endParaRPr lang="en-AU" sz="1300" dirty="0">
              <a:latin typeface="Gill Sans Nova" panose="020B0602020104020203" pitchFamily="34" charset="0"/>
            </a:endParaRPr>
          </a:p>
          <a:p>
            <a:pPr algn="r"/>
            <a:r>
              <a:rPr lang="en-AU" sz="1300" b="1" dirty="0">
                <a:latin typeface="Gill Sans Nova" panose="020B0602020104020203" pitchFamily="34" charset="0"/>
              </a:rPr>
              <a:t>Winemaking</a:t>
            </a:r>
          </a:p>
          <a:p>
            <a:pPr algn="r"/>
            <a:r>
              <a:rPr lang="en-AU" sz="1300" dirty="0">
                <a:latin typeface="Gill Sans Nova" panose="020B0602020104020203" pitchFamily="34" charset="0"/>
              </a:rPr>
              <a:t>Good Sauvignon Blanc does not need extensive winemaking – the simpler, the better.  If the fruit is good enough, we believe the wine will stand on the basis of its intensity and the purity of our natural cool-climate acidity.  No barrels, no skin-contact, no winemaking embellishment, just the clean flavours of lovely crisp fruit.</a:t>
            </a:r>
          </a:p>
          <a:p>
            <a:pPr algn="r"/>
            <a:endParaRPr lang="en-AU" sz="1300" dirty="0">
              <a:latin typeface="Gill Sans Nova" panose="020B0602020104020203" pitchFamily="34" charset="0"/>
            </a:endParaRPr>
          </a:p>
          <a:p>
            <a:pPr algn="r"/>
            <a:r>
              <a:rPr lang="en-AU" sz="1300" b="1" dirty="0">
                <a:latin typeface="Gill Sans Nova" panose="020B0602020104020203" pitchFamily="34" charset="0"/>
              </a:rPr>
              <a:t>Vintage</a:t>
            </a:r>
          </a:p>
          <a:p>
            <a:pPr algn="r"/>
            <a:r>
              <a:rPr lang="en-AU" sz="1300" dirty="0">
                <a:latin typeface="Gill Sans Nova" panose="020B0602020104020203" pitchFamily="34" charset="0"/>
              </a:rPr>
              <a:t>Despite early frosts reducing yields, a mild summer provided an extended growing season – ensuring steady ripening and delivering bright fruit flavours and enhanced aromatics. </a:t>
            </a:r>
            <a:endParaRPr lang="en-AU" sz="1300" i="1" dirty="0">
              <a:latin typeface="Gill Sans Nova" panose="020B0602020104020203" pitchFamily="34" charset="0"/>
            </a:endParaRPr>
          </a:p>
          <a:p>
            <a:endParaRPr lang="en-AU" sz="1200" dirty="0"/>
          </a:p>
        </p:txBody>
      </p:sp>
      <p:pic>
        <p:nvPicPr>
          <p:cNvPr id="10" name="Picture 9">
            <a:extLst>
              <a:ext uri="{FF2B5EF4-FFF2-40B4-BE49-F238E27FC236}">
                <a16:creationId xmlns:a16="http://schemas.microsoft.com/office/drawing/2014/main" id="{BEBA28A4-233D-46C7-A4E4-5C245EA47DE1}"/>
              </a:ext>
            </a:extLst>
          </p:cNvPr>
          <p:cNvPicPr>
            <a:picLocks noChangeAspect="1"/>
          </p:cNvPicPr>
          <p:nvPr/>
        </p:nvPicPr>
        <p:blipFill>
          <a:blip r:embed="rId4"/>
          <a:stretch>
            <a:fillRect/>
          </a:stretch>
        </p:blipFill>
        <p:spPr>
          <a:xfrm>
            <a:off x="1640674" y="4312758"/>
            <a:ext cx="660521" cy="640242"/>
          </a:xfrm>
          <a:prstGeom prst="rect">
            <a:avLst/>
          </a:prstGeom>
        </p:spPr>
      </p:pic>
    </p:spTree>
    <p:extLst>
      <p:ext uri="{BB962C8B-B14F-4D97-AF65-F5344CB8AC3E}">
        <p14:creationId xmlns:p14="http://schemas.microsoft.com/office/powerpoint/2010/main" val="30418944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190</Words>
  <Application>Microsoft Office PowerPoint</Application>
  <PresentationFormat>A4 Paper (210x297 mm)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Gill Sans Nova</vt:lpstr>
      <vt:lpstr>League Spartan</vt:lpstr>
      <vt:lpstr>Office Theme</vt:lpstr>
      <vt:lpstr>In the days of the musketeers a feather was added to the cap to symbolise an enemy slain or a great victory in battle.  These days the phrase has a far more peaceful interpretation and stands for an achievement worthy of recognition.  This range is indeed a feather in our cap.  We challenged ourselves to create a series of wines in the classic styles of South Australia, yet tailored to everyday enjoyment.  Hand-selected from premium vineyards around Adelaide’s Fleurieu Peninsula and Adelaide Hills, we have striven to create wines with great elegance, structure and style that deliver simply great drinkability.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days of the musketeers a feather was added to the cap to symbolise an enemy slain or a great victory in battle.  These days the phrase has a far more peaceful interpretation and stands for an achievement worthy of recognition.  This range is indeed a feather in our cap.  We challenged ourselves to create a series of wines in the tradition of the rich, indulgent wines of South Australia, yet tailored to everyday enjoyment.  Sourced from premium vineyards around Adelaide’s Fleurieu Peninsula, our juicy, ripe reds are intended to act as a fitting tribute to the region, but most importantly to deliver simply great drinkability.</dc:title>
  <dc:creator>Latelier Wines</dc:creator>
  <cp:lastModifiedBy>Latelier Wines</cp:lastModifiedBy>
  <cp:revision>9</cp:revision>
  <dcterms:created xsi:type="dcterms:W3CDTF">2019-08-20T01:06:39Z</dcterms:created>
  <dcterms:modified xsi:type="dcterms:W3CDTF">2019-08-20T02:22:37Z</dcterms:modified>
</cp:coreProperties>
</file>